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embeddedFontLst>
    <p:embeddedFont>
      <p:font typeface="Montserrat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g2siZdni/QEJosg28HCDxA7/in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10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8" name="Google Shape;20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Os storyboards do Edwin – Amico Del Vino estão bem organizados em relação ao conteúdo. Agora, para iniciarmos produção precisamos que eles já tenham uma estruturação mais robusta com sugestões de apresentação do conteúdo.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Os storyboards do intercollege – strutucte is good and the content is there. Now, we have to work on: more exercises &amp; stronger strucuture with pratical examples of content presentation. </a:t>
            </a:r>
            <a:endParaRPr/>
          </a:p>
        </p:txBody>
      </p:sp>
      <p:sp>
        <p:nvSpPr>
          <p:cNvPr id="209" name="Google Shape;209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i-strategies_ content organization (check) + stronger structure (check) + exercises (lacking)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Meditarraneo_ Content organization (check) + stronger strucuture (check) + exercises (check) – example to model</a:t>
            </a:r>
            <a:endParaRPr/>
          </a:p>
        </p:txBody>
      </p:sp>
      <p:sp>
        <p:nvSpPr>
          <p:cNvPr id="225" name="Google Shape;22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Slide 4">
  <p:cSld name="Cover Slide 4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idx="1" type="body"/>
          </p:nvPr>
        </p:nvSpPr>
        <p:spPr>
          <a:xfrm>
            <a:off x="6285887" y="3431458"/>
            <a:ext cx="5473494" cy="397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Montserrat"/>
              <a:buNone/>
              <a:defRPr b="0" i="0" sz="19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2" type="body"/>
          </p:nvPr>
        </p:nvSpPr>
        <p:spPr>
          <a:xfrm>
            <a:off x="6285887" y="2979201"/>
            <a:ext cx="5473494" cy="452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Montserrat"/>
              <a:buNone/>
              <a:defRPr b="1" i="0" sz="2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8" name="Google Shape;1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30480" y="-45720"/>
            <a:ext cx="12222480" cy="68722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-1"/>
            <a:ext cx="6719456" cy="682653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lended Training Systems" id="20" name="Google Shape;20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06974" y="5926695"/>
            <a:ext cx="1609817" cy="689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e Texto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o de Título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8" name="Google Shape;2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to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cção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Duplo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 Título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7" name="Google Shape;6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8" name="Google Shape;6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>
            <p:ph idx="2" type="body"/>
          </p:nvPr>
        </p:nvSpPr>
        <p:spPr>
          <a:xfrm>
            <a:off x="6988786" y="2958935"/>
            <a:ext cx="5050814" cy="2270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600"/>
              <a:buNone/>
            </a:pPr>
            <a:r>
              <a:rPr lang="pt-PT" sz="2600">
                <a:solidFill>
                  <a:srgbClr val="3F3F3F"/>
                </a:solidFill>
              </a:rPr>
              <a:t>Course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</a:pPr>
            <a:r>
              <a:rPr lang="pt-PT" sz="2400" cap="none">
                <a:solidFill>
                  <a:srgbClr val="3F3F3F"/>
                </a:solidFill>
              </a:rPr>
              <a:t>“DIGITAL WINE TASTING”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i="1" sz="2000" cap="none">
              <a:solidFill>
                <a:srgbClr val="3F3F3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</a:pPr>
            <a:r>
              <a:rPr i="1" lang="pt-PT" sz="2000">
                <a:solidFill>
                  <a:srgbClr val="3F3F3F"/>
                </a:solidFill>
              </a:rPr>
              <a:t>Structure/Content Mapping</a:t>
            </a:r>
            <a:endParaRPr/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80217" y="5793852"/>
            <a:ext cx="1987749" cy="10641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0"/>
          <p:cNvSpPr/>
          <p:nvPr/>
        </p:nvSpPr>
        <p:spPr>
          <a:xfrm>
            <a:off x="142660" y="310860"/>
            <a:ext cx="11951930" cy="39615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Broadcasting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10"/>
          <p:cNvSpPr/>
          <p:nvPr/>
        </p:nvSpPr>
        <p:spPr>
          <a:xfrm>
            <a:off x="2442164" y="4047760"/>
            <a:ext cx="7582316" cy="39615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Studio tools used during online wine tasting</a:t>
            </a:r>
            <a:endParaRPr/>
          </a:p>
        </p:txBody>
      </p:sp>
      <p:sp>
        <p:nvSpPr>
          <p:cNvPr id="268" name="Google Shape;268;p10"/>
          <p:cNvSpPr txBox="1"/>
          <p:nvPr/>
        </p:nvSpPr>
        <p:spPr>
          <a:xfrm>
            <a:off x="1945570" y="1499604"/>
            <a:ext cx="8210145" cy="4616648"/>
          </a:xfrm>
          <a:prstGeom prst="rect">
            <a:avLst/>
          </a:prstGeom>
          <a:noFill/>
          <a:ln cap="flat" cmpd="sng" w="9525">
            <a:solidFill>
              <a:srgbClr val="A9D1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Studio set-up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meeting platform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Invites for online winetasting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Running a videoconference wine tasting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Glasses and sample bottles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Picture’s. video and storytelling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Aromicircle and winemaps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0"/>
          <p:cNvSpPr/>
          <p:nvPr/>
        </p:nvSpPr>
        <p:spPr>
          <a:xfrm>
            <a:off x="1046374" y="853715"/>
            <a:ext cx="10373897" cy="48489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 to Broadcast</a:t>
            </a:r>
            <a:endParaRPr/>
          </a:p>
        </p:txBody>
      </p:sp>
      <p:sp>
        <p:nvSpPr>
          <p:cNvPr id="270" name="Google Shape;270;p10"/>
          <p:cNvSpPr/>
          <p:nvPr/>
        </p:nvSpPr>
        <p:spPr>
          <a:xfrm>
            <a:off x="2442164" y="1987608"/>
            <a:ext cx="7582316" cy="39615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platform do I use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/>
          <p:nvPr/>
        </p:nvSpPr>
        <p:spPr>
          <a:xfrm>
            <a:off x="289111" y="263114"/>
            <a:ext cx="11613777" cy="559837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Digital Wine Tasting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570861" y="974067"/>
            <a:ext cx="2221784" cy="69476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TASTING 101</a:t>
            </a: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4842309" y="1031312"/>
            <a:ext cx="2221784" cy="694765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MEDIA &amp; MARKETING</a:t>
            </a: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8954432" y="1031313"/>
            <a:ext cx="2221784" cy="694765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D-TASTING TECNHIQUES</a:t>
            </a: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570861" y="1849901"/>
            <a:ext cx="2221784" cy="56624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Tasting knowledge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4997217" y="2862755"/>
            <a:ext cx="2221784" cy="566245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Marketing</a:t>
            </a: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18800" y="1698785"/>
            <a:ext cx="3325905" cy="868475"/>
          </a:xfrm>
          <a:prstGeom prst="ellipse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2719193" y="1707648"/>
            <a:ext cx="1334278" cy="58238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Module 1</a:t>
            </a: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4382145" y="1784836"/>
            <a:ext cx="3325905" cy="868475"/>
          </a:xfrm>
          <a:prstGeom prst="ellipse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8957848" y="1980936"/>
            <a:ext cx="2221784" cy="566245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Logistical aspects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8479711" y="1813116"/>
            <a:ext cx="3325905" cy="868475"/>
          </a:xfrm>
          <a:prstGeom prst="ellipse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6996340" y="2570361"/>
            <a:ext cx="1334278" cy="58238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Module 3</a:t>
            </a:r>
            <a:endParaRPr/>
          </a:p>
        </p:txBody>
      </p:sp>
      <p:sp>
        <p:nvSpPr>
          <p:cNvPr id="113" name="Google Shape;113;p2"/>
          <p:cNvSpPr/>
          <p:nvPr/>
        </p:nvSpPr>
        <p:spPr>
          <a:xfrm>
            <a:off x="8954431" y="3902505"/>
            <a:ext cx="2221784" cy="566245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Broadcasting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8450048" y="3825645"/>
            <a:ext cx="3325905" cy="734369"/>
          </a:xfrm>
          <a:prstGeom prst="ellipse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9042329" y="2965144"/>
            <a:ext cx="2221784" cy="566245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Tasting/casting scenario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8490268" y="2889328"/>
            <a:ext cx="3325905" cy="734369"/>
          </a:xfrm>
          <a:prstGeom prst="ellipse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10987214" y="1658170"/>
            <a:ext cx="1334278" cy="58238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Module 4</a:t>
            </a: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11051091" y="2622997"/>
            <a:ext cx="1334278" cy="58238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Module 5</a:t>
            </a:r>
            <a:endParaRPr/>
          </a:p>
        </p:txBody>
      </p:sp>
      <p:sp>
        <p:nvSpPr>
          <p:cNvPr id="119" name="Google Shape;119;p2"/>
          <p:cNvSpPr/>
          <p:nvPr/>
        </p:nvSpPr>
        <p:spPr>
          <a:xfrm>
            <a:off x="11051091" y="3671756"/>
            <a:ext cx="1334278" cy="58238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Module 6</a:t>
            </a:r>
            <a:endParaRPr/>
          </a:p>
        </p:txBody>
      </p:sp>
      <p:sp>
        <p:nvSpPr>
          <p:cNvPr id="120" name="Google Shape;120;p2"/>
          <p:cNvSpPr/>
          <p:nvPr/>
        </p:nvSpPr>
        <p:spPr>
          <a:xfrm>
            <a:off x="4822011" y="1890969"/>
            <a:ext cx="2221784" cy="566245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Storytelling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4430734" y="2785557"/>
            <a:ext cx="3325905" cy="734369"/>
          </a:xfrm>
          <a:prstGeom prst="ellipse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"/>
          <p:cNvSpPr/>
          <p:nvPr/>
        </p:nvSpPr>
        <p:spPr>
          <a:xfrm>
            <a:off x="6763368" y="1700674"/>
            <a:ext cx="1334278" cy="58238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Module 2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/>
          <p:nvPr/>
        </p:nvSpPr>
        <p:spPr>
          <a:xfrm>
            <a:off x="92406" y="-22366"/>
            <a:ext cx="11943644" cy="67733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Learning Journey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103417" y="1368120"/>
            <a:ext cx="2778905" cy="241548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Tasting knowledge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92406" y="1694951"/>
            <a:ext cx="2924680" cy="5094814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FFD9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1" name="Google Shape;131;p3"/>
          <p:cNvGrpSpPr/>
          <p:nvPr/>
        </p:nvGrpSpPr>
        <p:grpSpPr>
          <a:xfrm>
            <a:off x="198803" y="3535903"/>
            <a:ext cx="1230490" cy="1753724"/>
            <a:chOff x="124178" y="673387"/>
            <a:chExt cx="1230490" cy="1753724"/>
          </a:xfrm>
        </p:grpSpPr>
        <p:sp>
          <p:nvSpPr>
            <p:cNvPr id="132" name="Google Shape;132;p3"/>
            <p:cNvSpPr/>
            <p:nvPr/>
          </p:nvSpPr>
          <p:spPr>
            <a:xfrm>
              <a:off x="237068" y="767644"/>
              <a:ext cx="1117600" cy="1659467"/>
            </a:xfrm>
            <a:prstGeom prst="roundRect">
              <a:avLst>
                <a:gd fmla="val 16667" name="adj"/>
              </a:avLst>
            </a:prstGeom>
            <a:solidFill>
              <a:srgbClr val="FFD966"/>
            </a:solidFill>
            <a:ln cap="flat" cmpd="sng" w="12700">
              <a:solidFill>
                <a:srgbClr val="FFD96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Introduction in online wine tasting (SKILL)</a:t>
              </a:r>
              <a:endParaRPr/>
            </a:p>
          </p:txBody>
        </p:sp>
        <p:pic>
          <p:nvPicPr>
            <p:cNvPr id="133" name="Google Shape;133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24178" y="673387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4" name="Google Shape;134;p3"/>
          <p:cNvSpPr/>
          <p:nvPr/>
        </p:nvSpPr>
        <p:spPr>
          <a:xfrm>
            <a:off x="3137150" y="3939296"/>
            <a:ext cx="3978111" cy="2844658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F4B18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3"/>
          <p:cNvGrpSpPr/>
          <p:nvPr/>
        </p:nvGrpSpPr>
        <p:grpSpPr>
          <a:xfrm>
            <a:off x="4342594" y="4001265"/>
            <a:ext cx="1230490" cy="1753724"/>
            <a:chOff x="1417999" y="720516"/>
            <a:chExt cx="1230490" cy="1753724"/>
          </a:xfrm>
        </p:grpSpPr>
        <p:sp>
          <p:nvSpPr>
            <p:cNvPr id="136" name="Google Shape;136;p3"/>
            <p:cNvSpPr/>
            <p:nvPr/>
          </p:nvSpPr>
          <p:spPr>
            <a:xfrm>
              <a:off x="1530889" y="814773"/>
              <a:ext cx="1117600" cy="1659467"/>
            </a:xfrm>
            <a:prstGeom prst="roundRect">
              <a:avLst>
                <a:gd fmla="val 16667" name="adj"/>
              </a:avLst>
            </a:prstGeom>
            <a:solidFill>
              <a:srgbClr val="F4B183"/>
            </a:solidFill>
            <a:ln cap="flat" cmpd="sng" w="12700">
              <a:solidFill>
                <a:srgbClr val="F4B18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Social Media tools</a:t>
              </a:r>
              <a:endPara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37" name="Google Shape;137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417999" y="720516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8" name="Google Shape;138;p3"/>
          <p:cNvSpPr/>
          <p:nvPr/>
        </p:nvSpPr>
        <p:spPr>
          <a:xfrm>
            <a:off x="3124496" y="3597820"/>
            <a:ext cx="4025227" cy="250032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Marketing (DM)</a:t>
            </a:r>
            <a:endParaRPr/>
          </a:p>
        </p:txBody>
      </p:sp>
      <p:sp>
        <p:nvSpPr>
          <p:cNvPr id="139" name="Google Shape;139;p3"/>
          <p:cNvSpPr/>
          <p:nvPr/>
        </p:nvSpPr>
        <p:spPr>
          <a:xfrm>
            <a:off x="7377952" y="1561306"/>
            <a:ext cx="3931023" cy="1861698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A9D18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3"/>
          <p:cNvSpPr/>
          <p:nvPr/>
        </p:nvSpPr>
        <p:spPr>
          <a:xfrm>
            <a:off x="7362917" y="1328821"/>
            <a:ext cx="3797889" cy="237967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Logistical aspects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3"/>
          <p:cNvSpPr/>
          <p:nvPr/>
        </p:nvSpPr>
        <p:spPr>
          <a:xfrm>
            <a:off x="459776" y="588072"/>
            <a:ext cx="2221784" cy="69476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TASTING 101</a:t>
            </a:r>
            <a:endParaRPr/>
          </a:p>
        </p:txBody>
      </p:sp>
      <p:sp>
        <p:nvSpPr>
          <p:cNvPr id="142" name="Google Shape;142;p3"/>
          <p:cNvSpPr/>
          <p:nvPr/>
        </p:nvSpPr>
        <p:spPr>
          <a:xfrm>
            <a:off x="4298936" y="544744"/>
            <a:ext cx="2221784" cy="694765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MEDIA &amp; MARKETING</a:t>
            </a:r>
            <a:endParaRPr/>
          </a:p>
        </p:txBody>
      </p:sp>
      <p:sp>
        <p:nvSpPr>
          <p:cNvPr id="143" name="Google Shape;143;p3"/>
          <p:cNvSpPr/>
          <p:nvPr/>
        </p:nvSpPr>
        <p:spPr>
          <a:xfrm>
            <a:off x="3246912" y="4104831"/>
            <a:ext cx="1117600" cy="1659467"/>
          </a:xfrm>
          <a:prstGeom prst="roundRect">
            <a:avLst>
              <a:gd fmla="val 16667" name="adj"/>
            </a:avLst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Marketing and Branding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(SKILL)</a:t>
            </a:r>
            <a:endParaRPr/>
          </a:p>
        </p:txBody>
      </p:sp>
      <p:pic>
        <p:nvPicPr>
          <p:cNvPr id="144" name="Google Shape;14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68549" y="4020027"/>
            <a:ext cx="384232" cy="4142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5" name="Google Shape;145;p3"/>
          <p:cNvGrpSpPr/>
          <p:nvPr/>
        </p:nvGrpSpPr>
        <p:grpSpPr>
          <a:xfrm>
            <a:off x="8670979" y="1498546"/>
            <a:ext cx="1230490" cy="1753724"/>
            <a:chOff x="1417999" y="720516"/>
            <a:chExt cx="1230490" cy="1753724"/>
          </a:xfrm>
        </p:grpSpPr>
        <p:sp>
          <p:nvSpPr>
            <p:cNvPr id="146" name="Google Shape;146;p3"/>
            <p:cNvSpPr/>
            <p:nvPr/>
          </p:nvSpPr>
          <p:spPr>
            <a:xfrm>
              <a:off x="1530889" y="814773"/>
              <a:ext cx="1117600" cy="1659467"/>
            </a:xfrm>
            <a:prstGeom prst="roundRect">
              <a:avLst>
                <a:gd fmla="val 16667" name="adj"/>
              </a:avLst>
            </a:prstGeom>
            <a:solidFill>
              <a:srgbClr val="A9D18E"/>
            </a:solidFill>
            <a:ln cap="flat" cmpd="sng" w="12700">
              <a:solidFill>
                <a:srgbClr val="A9D18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Packing &amp; delivery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47" name="Google Shape;147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417999" y="720516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8" name="Google Shape;148;p3"/>
          <p:cNvSpPr/>
          <p:nvPr/>
        </p:nvSpPr>
        <p:spPr>
          <a:xfrm>
            <a:off x="7280417" y="3690851"/>
            <a:ext cx="4659797" cy="1450618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A9D18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3"/>
          <p:cNvSpPr/>
          <p:nvPr/>
        </p:nvSpPr>
        <p:spPr>
          <a:xfrm>
            <a:off x="8803603" y="572648"/>
            <a:ext cx="2221784" cy="694765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D-TASTING TECNHIQUES</a:t>
            </a:r>
            <a:endParaRPr/>
          </a:p>
        </p:txBody>
      </p:sp>
      <p:sp>
        <p:nvSpPr>
          <p:cNvPr id="150" name="Google Shape;150;p3"/>
          <p:cNvSpPr/>
          <p:nvPr/>
        </p:nvSpPr>
        <p:spPr>
          <a:xfrm>
            <a:off x="7280417" y="3359852"/>
            <a:ext cx="4709143" cy="237967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Tasting/casting scenario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1" name="Google Shape;151;p3"/>
          <p:cNvGrpSpPr/>
          <p:nvPr/>
        </p:nvGrpSpPr>
        <p:grpSpPr>
          <a:xfrm>
            <a:off x="7671466" y="3742929"/>
            <a:ext cx="1230490" cy="1382780"/>
            <a:chOff x="1417999" y="720516"/>
            <a:chExt cx="1230490" cy="1382780"/>
          </a:xfrm>
        </p:grpSpPr>
        <p:sp>
          <p:nvSpPr>
            <p:cNvPr id="152" name="Google Shape;152;p3"/>
            <p:cNvSpPr/>
            <p:nvPr/>
          </p:nvSpPr>
          <p:spPr>
            <a:xfrm>
              <a:off x="1530889" y="814774"/>
              <a:ext cx="1117600" cy="1288522"/>
            </a:xfrm>
            <a:prstGeom prst="roundRect">
              <a:avLst>
                <a:gd fmla="val 16667" name="adj"/>
              </a:avLst>
            </a:prstGeom>
            <a:solidFill>
              <a:srgbClr val="A9D18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Online Wine Tasting event preparation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53" name="Google Shape;153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417999" y="720516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4" name="Google Shape;154;p3"/>
          <p:cNvSpPr/>
          <p:nvPr/>
        </p:nvSpPr>
        <p:spPr>
          <a:xfrm>
            <a:off x="7305087" y="5448919"/>
            <a:ext cx="4659797" cy="1279398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A9D18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3"/>
          <p:cNvSpPr/>
          <p:nvPr/>
        </p:nvSpPr>
        <p:spPr>
          <a:xfrm>
            <a:off x="7280415" y="5184667"/>
            <a:ext cx="4709143" cy="237967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Broadcasting/Animation</a:t>
            </a:r>
            <a:endParaRPr/>
          </a:p>
        </p:txBody>
      </p:sp>
      <p:grpSp>
        <p:nvGrpSpPr>
          <p:cNvPr id="156" name="Google Shape;156;p3"/>
          <p:cNvGrpSpPr/>
          <p:nvPr/>
        </p:nvGrpSpPr>
        <p:grpSpPr>
          <a:xfrm>
            <a:off x="8995070" y="5555378"/>
            <a:ext cx="1230490" cy="1066480"/>
            <a:chOff x="1417999" y="720516"/>
            <a:chExt cx="1230490" cy="1117686"/>
          </a:xfrm>
        </p:grpSpPr>
        <p:sp>
          <p:nvSpPr>
            <p:cNvPr id="157" name="Google Shape;157;p3"/>
            <p:cNvSpPr/>
            <p:nvPr/>
          </p:nvSpPr>
          <p:spPr>
            <a:xfrm>
              <a:off x="1530889" y="814773"/>
              <a:ext cx="1117600" cy="1023429"/>
            </a:xfrm>
            <a:prstGeom prst="roundRect">
              <a:avLst>
                <a:gd fmla="val 16667" name="adj"/>
              </a:avLst>
            </a:prstGeom>
            <a:solidFill>
              <a:srgbClr val="A9D18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Materials to Broadcast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58" name="Google Shape;158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417999" y="720516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9" name="Google Shape;159;p3"/>
          <p:cNvSpPr/>
          <p:nvPr/>
        </p:nvSpPr>
        <p:spPr>
          <a:xfrm>
            <a:off x="3108220" y="1364577"/>
            <a:ext cx="4007041" cy="202218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Storytelling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3"/>
          <p:cNvSpPr/>
          <p:nvPr/>
        </p:nvSpPr>
        <p:spPr>
          <a:xfrm>
            <a:off x="3157566" y="1672026"/>
            <a:ext cx="4007041" cy="1706814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F4B18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1" name="Google Shape;161;p3"/>
          <p:cNvGrpSpPr/>
          <p:nvPr/>
        </p:nvGrpSpPr>
        <p:grpSpPr>
          <a:xfrm>
            <a:off x="3238489" y="1686552"/>
            <a:ext cx="1239734" cy="1112217"/>
            <a:chOff x="1333108" y="660447"/>
            <a:chExt cx="1239734" cy="1165619"/>
          </a:xfrm>
        </p:grpSpPr>
        <p:sp>
          <p:nvSpPr>
            <p:cNvPr id="162" name="Google Shape;162;p3"/>
            <p:cNvSpPr/>
            <p:nvPr/>
          </p:nvSpPr>
          <p:spPr>
            <a:xfrm>
              <a:off x="1455242" y="802637"/>
              <a:ext cx="1117600" cy="1023429"/>
            </a:xfrm>
            <a:prstGeom prst="roundRect">
              <a:avLst>
                <a:gd fmla="val 16667" name="adj"/>
              </a:avLst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Storytelling in Wine Tasting</a:t>
              </a:r>
              <a:endPara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63" name="Google Shape;163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33108" y="660447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4" name="Google Shape;164;p3"/>
          <p:cNvGrpSpPr/>
          <p:nvPr/>
        </p:nvGrpSpPr>
        <p:grpSpPr>
          <a:xfrm>
            <a:off x="4701193" y="1740042"/>
            <a:ext cx="1302334" cy="932624"/>
            <a:chOff x="1417999" y="720516"/>
            <a:chExt cx="1746154" cy="1136678"/>
          </a:xfrm>
        </p:grpSpPr>
        <p:sp>
          <p:nvSpPr>
            <p:cNvPr id="165" name="Google Shape;165;p3"/>
            <p:cNvSpPr/>
            <p:nvPr/>
          </p:nvSpPr>
          <p:spPr>
            <a:xfrm>
              <a:off x="1455241" y="802637"/>
              <a:ext cx="1708912" cy="1054557"/>
            </a:xfrm>
            <a:prstGeom prst="roundRect">
              <a:avLst>
                <a:gd fmla="val 16667" name="adj"/>
              </a:avLst>
            </a:prstGeom>
            <a:solidFill>
              <a:srgbClr val="F4B18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Storytelling – How to do it?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66" name="Google Shape;166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417999" y="720516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7" name="Google Shape;167;p3"/>
          <p:cNvGrpSpPr/>
          <p:nvPr/>
        </p:nvGrpSpPr>
        <p:grpSpPr>
          <a:xfrm>
            <a:off x="17308" y="1694951"/>
            <a:ext cx="1230490" cy="1753724"/>
            <a:chOff x="124178" y="673387"/>
            <a:chExt cx="1230490" cy="1753724"/>
          </a:xfrm>
        </p:grpSpPr>
        <p:sp>
          <p:nvSpPr>
            <p:cNvPr id="168" name="Google Shape;168;p3"/>
            <p:cNvSpPr/>
            <p:nvPr/>
          </p:nvSpPr>
          <p:spPr>
            <a:xfrm>
              <a:off x="237068" y="767644"/>
              <a:ext cx="1117600" cy="1659467"/>
            </a:xfrm>
            <a:prstGeom prst="roundRect">
              <a:avLst>
                <a:gd fmla="val 16667" name="adj"/>
              </a:avLst>
            </a:prstGeom>
            <a:solidFill>
              <a:srgbClr val="FFD966"/>
            </a:solidFill>
            <a:ln cap="flat" cmpd="sng" w="12700">
              <a:solidFill>
                <a:srgbClr val="FFD96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Basic wine knowledge - beginner</a:t>
              </a:r>
              <a:endPara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69" name="Google Shape;169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24178" y="673387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0" name="Google Shape;170;p3"/>
          <p:cNvGrpSpPr/>
          <p:nvPr/>
        </p:nvGrpSpPr>
        <p:grpSpPr>
          <a:xfrm>
            <a:off x="1424428" y="1706392"/>
            <a:ext cx="1230490" cy="1753724"/>
            <a:chOff x="124178" y="673387"/>
            <a:chExt cx="1230490" cy="1753724"/>
          </a:xfrm>
        </p:grpSpPr>
        <p:sp>
          <p:nvSpPr>
            <p:cNvPr id="171" name="Google Shape;171;p3"/>
            <p:cNvSpPr/>
            <p:nvPr/>
          </p:nvSpPr>
          <p:spPr>
            <a:xfrm>
              <a:off x="237068" y="767644"/>
              <a:ext cx="1117600" cy="1659467"/>
            </a:xfrm>
            <a:prstGeom prst="roundRect">
              <a:avLst>
                <a:gd fmla="val 16667" name="adj"/>
              </a:avLst>
            </a:prstGeom>
            <a:solidFill>
              <a:srgbClr val="FFD966"/>
            </a:solidFill>
            <a:ln cap="flat" cmpd="sng" w="12700">
              <a:solidFill>
                <a:srgbClr val="FFD96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Wine knowledge – intermediate level</a:t>
              </a:r>
              <a:endPara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72" name="Google Shape;172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24178" y="673387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3" name="Google Shape;173;p3"/>
          <p:cNvGrpSpPr/>
          <p:nvPr/>
        </p:nvGrpSpPr>
        <p:grpSpPr>
          <a:xfrm>
            <a:off x="5542683" y="4020027"/>
            <a:ext cx="1394497" cy="1753724"/>
            <a:chOff x="1417999" y="720516"/>
            <a:chExt cx="1230490" cy="1753724"/>
          </a:xfrm>
        </p:grpSpPr>
        <p:sp>
          <p:nvSpPr>
            <p:cNvPr id="174" name="Google Shape;174;p3"/>
            <p:cNvSpPr/>
            <p:nvPr/>
          </p:nvSpPr>
          <p:spPr>
            <a:xfrm>
              <a:off x="1530889" y="814773"/>
              <a:ext cx="1117600" cy="1659467"/>
            </a:xfrm>
            <a:prstGeom prst="roundRect">
              <a:avLst>
                <a:gd fmla="val 16667" name="adj"/>
              </a:avLst>
            </a:prstGeom>
            <a:solidFill>
              <a:srgbClr val="F4B183"/>
            </a:solidFill>
            <a:ln cap="flat" cmpd="sng" w="12700">
              <a:solidFill>
                <a:srgbClr val="F4B18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Advertisement</a:t>
              </a:r>
              <a:endPara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75" name="Google Shape;175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417999" y="720516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6" name="Google Shape;176;p3"/>
          <p:cNvGrpSpPr/>
          <p:nvPr/>
        </p:nvGrpSpPr>
        <p:grpSpPr>
          <a:xfrm>
            <a:off x="1458483" y="4020027"/>
            <a:ext cx="1230490" cy="1753724"/>
            <a:chOff x="1417999" y="720516"/>
            <a:chExt cx="1230490" cy="1753724"/>
          </a:xfrm>
        </p:grpSpPr>
        <p:sp>
          <p:nvSpPr>
            <p:cNvPr id="177" name="Google Shape;177;p3"/>
            <p:cNvSpPr/>
            <p:nvPr/>
          </p:nvSpPr>
          <p:spPr>
            <a:xfrm>
              <a:off x="1530889" y="814773"/>
              <a:ext cx="1117600" cy="1659467"/>
            </a:xfrm>
            <a:prstGeom prst="roundRect">
              <a:avLst>
                <a:gd fmla="val 16667" name="adj"/>
              </a:avLst>
            </a:prstGeom>
            <a:solidFill>
              <a:srgbClr val="FFD966"/>
            </a:solidFill>
            <a:ln cap="flat" cmpd="sng" w="12700">
              <a:solidFill>
                <a:srgbClr val="FFD96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Making wine selection</a:t>
              </a:r>
              <a:endPara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78" name="Google Shape;178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417999" y="720516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9" name="Google Shape;179;p3"/>
          <p:cNvGrpSpPr/>
          <p:nvPr/>
        </p:nvGrpSpPr>
        <p:grpSpPr>
          <a:xfrm>
            <a:off x="7375957" y="5615331"/>
            <a:ext cx="1486249" cy="1025115"/>
            <a:chOff x="1162240" y="1449125"/>
            <a:chExt cx="1486249" cy="1025115"/>
          </a:xfrm>
        </p:grpSpPr>
        <p:sp>
          <p:nvSpPr>
            <p:cNvPr id="180" name="Google Shape;180;p3"/>
            <p:cNvSpPr/>
            <p:nvPr/>
          </p:nvSpPr>
          <p:spPr>
            <a:xfrm>
              <a:off x="1211476" y="1449125"/>
              <a:ext cx="1437013" cy="1025115"/>
            </a:xfrm>
            <a:prstGeom prst="roundRect">
              <a:avLst>
                <a:gd fmla="val 16667" name="adj"/>
              </a:avLst>
            </a:prstGeom>
            <a:solidFill>
              <a:srgbClr val="FFD966"/>
            </a:solidFill>
            <a:ln cap="flat" cmpd="sng" w="12700">
              <a:solidFill>
                <a:srgbClr val="FFD96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Talking about my wine selection</a:t>
              </a:r>
              <a:endPara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81" name="Google Shape;181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162240" y="1474591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2" name="Google Shape;182;p3"/>
          <p:cNvGrpSpPr/>
          <p:nvPr/>
        </p:nvGrpSpPr>
        <p:grpSpPr>
          <a:xfrm>
            <a:off x="9342669" y="3780068"/>
            <a:ext cx="1230490" cy="1382780"/>
            <a:chOff x="1417999" y="720516"/>
            <a:chExt cx="1230490" cy="1382780"/>
          </a:xfrm>
        </p:grpSpPr>
        <p:sp>
          <p:nvSpPr>
            <p:cNvPr id="183" name="Google Shape;183;p3"/>
            <p:cNvSpPr/>
            <p:nvPr/>
          </p:nvSpPr>
          <p:spPr>
            <a:xfrm>
              <a:off x="1530889" y="814774"/>
              <a:ext cx="1117600" cy="1288522"/>
            </a:xfrm>
            <a:prstGeom prst="roundRect">
              <a:avLst>
                <a:gd fmla="val 16667" name="adj"/>
              </a:avLst>
            </a:prstGeom>
            <a:solidFill>
              <a:srgbClr val="A9D18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Virtual Presentation skills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PT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(SKILL)</a:t>
              </a:r>
              <a:endParaRPr/>
            </a:p>
          </p:txBody>
        </p:sp>
        <p:pic>
          <p:nvPicPr>
            <p:cNvPr id="184" name="Google Shape;184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417999" y="720516"/>
              <a:ext cx="414292" cy="41429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"/>
          <p:cNvSpPr/>
          <p:nvPr/>
        </p:nvSpPr>
        <p:spPr>
          <a:xfrm>
            <a:off x="0" y="44765"/>
            <a:ext cx="12192000" cy="559837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Content Mapping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4"/>
          <p:cNvSpPr/>
          <p:nvPr/>
        </p:nvSpPr>
        <p:spPr>
          <a:xfrm>
            <a:off x="35992" y="642834"/>
            <a:ext cx="2942874" cy="283123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TASTING 101</a:t>
            </a:r>
            <a:endParaRPr/>
          </a:p>
        </p:txBody>
      </p:sp>
      <p:sp>
        <p:nvSpPr>
          <p:cNvPr id="192" name="Google Shape;192;p4"/>
          <p:cNvSpPr/>
          <p:nvPr/>
        </p:nvSpPr>
        <p:spPr>
          <a:xfrm>
            <a:off x="3102038" y="648948"/>
            <a:ext cx="3797889" cy="245916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MEDIA &amp; MARKETING</a:t>
            </a:r>
            <a:endParaRPr/>
          </a:p>
        </p:txBody>
      </p:sp>
      <p:sp>
        <p:nvSpPr>
          <p:cNvPr id="193" name="Google Shape;193;p4"/>
          <p:cNvSpPr/>
          <p:nvPr/>
        </p:nvSpPr>
        <p:spPr>
          <a:xfrm>
            <a:off x="7033281" y="630344"/>
            <a:ext cx="5131026" cy="283124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D-TASTING TECNHIQUES</a:t>
            </a:r>
            <a:endParaRPr/>
          </a:p>
        </p:txBody>
      </p:sp>
      <p:sp>
        <p:nvSpPr>
          <p:cNvPr id="194" name="Google Shape;194;p4"/>
          <p:cNvSpPr txBox="1"/>
          <p:nvPr/>
        </p:nvSpPr>
        <p:spPr>
          <a:xfrm>
            <a:off x="6962696" y="3977976"/>
            <a:ext cx="5102364" cy="1754326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Wine Tasting event preparation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Peergroup selection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 needed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Wine Tasting event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Feedback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Skills I need to develop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Organization skills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 skills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skills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4"/>
          <p:cNvSpPr txBox="1"/>
          <p:nvPr/>
        </p:nvSpPr>
        <p:spPr>
          <a:xfrm>
            <a:off x="56355" y="1235439"/>
            <a:ext cx="2942873" cy="4708981"/>
          </a:xfrm>
          <a:prstGeom prst="rect">
            <a:avLst/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 wine knowledge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steps in grape growing and wine making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Types, characteristic and Styles of wines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philosophies and practices concerned in the storage and service of wine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knowledge – intermediate level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 in online wine tasting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it?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whom is an online wine tasting for?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peergroups for online wine tasting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Making wine selection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wines do I want to include in a online wine tasting?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bottles do I use?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type of wines do I use?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Talking about my wine selection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I want to tell about my wines?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 to select my wines for a tasting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4"/>
          <p:cNvSpPr/>
          <p:nvPr/>
        </p:nvSpPr>
        <p:spPr>
          <a:xfrm>
            <a:off x="56355" y="964571"/>
            <a:ext cx="2942872" cy="232254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Tasting knowledge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4"/>
          <p:cNvSpPr txBox="1"/>
          <p:nvPr/>
        </p:nvSpPr>
        <p:spPr>
          <a:xfrm>
            <a:off x="3147944" y="2231822"/>
            <a:ext cx="3746800" cy="2862322"/>
          </a:xfrm>
          <a:prstGeom prst="rect">
            <a:avLst/>
          </a:prstGeom>
          <a:noFill/>
          <a:ln cap="flat" cmpd="sng" w="9525">
            <a:solidFill>
              <a:srgbClr val="F4B18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Marketing and Branding: some general ideas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Importance of DM and its different types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Basics of branding for any business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Media tools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Meta &amp; Metaverse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Media Business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Interesting Social Media Platforms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Advertisement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Internet advertisement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Ads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media ads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Email marketing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basics of email marketing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Tips for creating the best newsletter</a:t>
            </a:r>
            <a:endParaRPr/>
          </a:p>
          <a:p>
            <a:pPr indent="-2095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4"/>
          <p:cNvSpPr/>
          <p:nvPr/>
        </p:nvSpPr>
        <p:spPr>
          <a:xfrm>
            <a:off x="3132582" y="1960085"/>
            <a:ext cx="3797889" cy="237967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Marketing (DM)</a:t>
            </a:r>
            <a:endParaRPr/>
          </a:p>
        </p:txBody>
      </p:sp>
      <p:sp>
        <p:nvSpPr>
          <p:cNvPr id="199" name="Google Shape;199;p4"/>
          <p:cNvSpPr/>
          <p:nvPr/>
        </p:nvSpPr>
        <p:spPr>
          <a:xfrm>
            <a:off x="7056553" y="964572"/>
            <a:ext cx="5079092" cy="249284"/>
          </a:xfrm>
          <a:prstGeom prst="rect">
            <a:avLst/>
          </a:prstGeom>
          <a:solidFill>
            <a:srgbClr val="A9D18E"/>
          </a:solidFill>
          <a:ln cap="flat" cmpd="sng" w="12700">
            <a:solidFill>
              <a:srgbClr val="A9D18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Logistical aspects (Packing and delivery)</a:t>
            </a:r>
            <a:endParaRPr/>
          </a:p>
        </p:txBody>
      </p:sp>
      <p:sp>
        <p:nvSpPr>
          <p:cNvPr id="200" name="Google Shape;200;p4"/>
          <p:cNvSpPr txBox="1"/>
          <p:nvPr/>
        </p:nvSpPr>
        <p:spPr>
          <a:xfrm>
            <a:off x="7071915" y="1247123"/>
            <a:ext cx="4993145" cy="2308324"/>
          </a:xfrm>
          <a:prstGeom prst="rect">
            <a:avLst/>
          </a:prstGeom>
          <a:noFill/>
          <a:ln cap="flat" cmpd="sng" w="9525">
            <a:solidFill>
              <a:srgbClr val="A9D1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packing do I need for my online WT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Size box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Marketing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packing aids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tasting forms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Arome wheel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Delivery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Delivery – how to do it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 address information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Track and trace</a:t>
            </a:r>
            <a:endParaRPr/>
          </a:p>
        </p:txBody>
      </p:sp>
      <p:sp>
        <p:nvSpPr>
          <p:cNvPr id="201" name="Google Shape;201;p4"/>
          <p:cNvSpPr/>
          <p:nvPr/>
        </p:nvSpPr>
        <p:spPr>
          <a:xfrm>
            <a:off x="6962696" y="3730779"/>
            <a:ext cx="5131026" cy="198282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Tasting/casting scenario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4"/>
          <p:cNvSpPr/>
          <p:nvPr/>
        </p:nvSpPr>
        <p:spPr>
          <a:xfrm>
            <a:off x="6934034" y="5818918"/>
            <a:ext cx="5131026" cy="198282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Broadcasting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4"/>
          <p:cNvSpPr txBox="1"/>
          <p:nvPr/>
        </p:nvSpPr>
        <p:spPr>
          <a:xfrm>
            <a:off x="6962696" y="6050467"/>
            <a:ext cx="5102364" cy="646331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 to Broadcast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platform do I use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Studio tools used during online wine tasting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4"/>
          <p:cNvSpPr/>
          <p:nvPr/>
        </p:nvSpPr>
        <p:spPr>
          <a:xfrm>
            <a:off x="3112011" y="973384"/>
            <a:ext cx="3797889" cy="187378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Storytelling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4"/>
          <p:cNvSpPr txBox="1"/>
          <p:nvPr/>
        </p:nvSpPr>
        <p:spPr>
          <a:xfrm>
            <a:off x="3140672" y="1186079"/>
            <a:ext cx="3759255" cy="461665"/>
          </a:xfrm>
          <a:prstGeom prst="rect">
            <a:avLst/>
          </a:prstGeom>
          <a:noFill/>
          <a:ln cap="flat" cmpd="sng" w="9525">
            <a:solidFill>
              <a:srgbClr val="F4B18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Storytelling in Wine Tasting – What is it?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pt-P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Storytelling in Wine Tasting – How to?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5"/>
          <p:cNvSpPr/>
          <p:nvPr/>
        </p:nvSpPr>
        <p:spPr>
          <a:xfrm>
            <a:off x="142660" y="310860"/>
            <a:ext cx="11951930" cy="39615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Tasting knowledge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5"/>
          <p:cNvSpPr/>
          <p:nvPr/>
        </p:nvSpPr>
        <p:spPr>
          <a:xfrm>
            <a:off x="3236594" y="981522"/>
            <a:ext cx="2859406" cy="48489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 in online wine tasting</a:t>
            </a:r>
            <a:endParaRPr/>
          </a:p>
        </p:txBody>
      </p:sp>
      <p:sp>
        <p:nvSpPr>
          <p:cNvPr id="213" name="Google Shape;213;p5"/>
          <p:cNvSpPr/>
          <p:nvPr/>
        </p:nvSpPr>
        <p:spPr>
          <a:xfrm>
            <a:off x="6203714" y="981521"/>
            <a:ext cx="2713662" cy="39615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Making wine selection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5"/>
          <p:cNvSpPr/>
          <p:nvPr/>
        </p:nvSpPr>
        <p:spPr>
          <a:xfrm>
            <a:off x="9042753" y="981521"/>
            <a:ext cx="2713662" cy="39615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Talking about my wine selection</a:t>
            </a:r>
            <a:endParaRPr/>
          </a:p>
        </p:txBody>
      </p:sp>
      <p:sp>
        <p:nvSpPr>
          <p:cNvPr id="215" name="Google Shape;215;p5"/>
          <p:cNvSpPr txBox="1"/>
          <p:nvPr/>
        </p:nvSpPr>
        <p:spPr>
          <a:xfrm>
            <a:off x="9042753" y="1510826"/>
            <a:ext cx="2713662" cy="1169551"/>
          </a:xfrm>
          <a:prstGeom prst="rect">
            <a:avLst/>
          </a:prstGeom>
          <a:noFill/>
          <a:ln cap="flat" cmpd="sng" w="9525">
            <a:solidFill>
              <a:srgbClr val="FFD9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I want to tell about my wines?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 to select my wines for a tasting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5"/>
          <p:cNvSpPr txBox="1"/>
          <p:nvPr/>
        </p:nvSpPr>
        <p:spPr>
          <a:xfrm>
            <a:off x="3236594" y="1613118"/>
            <a:ext cx="2859406" cy="1815882"/>
          </a:xfrm>
          <a:prstGeom prst="rect">
            <a:avLst/>
          </a:prstGeom>
          <a:noFill/>
          <a:ln cap="flat" cmpd="sng" w="9525">
            <a:solidFill>
              <a:srgbClr val="FFD9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it?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whom is an online wine tasting for?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peergroups for online wine tasting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5"/>
          <p:cNvSpPr txBox="1"/>
          <p:nvPr/>
        </p:nvSpPr>
        <p:spPr>
          <a:xfrm>
            <a:off x="6212545" y="1613118"/>
            <a:ext cx="2713662" cy="2462213"/>
          </a:xfrm>
          <a:prstGeom prst="rect">
            <a:avLst/>
          </a:prstGeom>
          <a:noFill/>
          <a:ln cap="flat" cmpd="sng" w="9525">
            <a:solidFill>
              <a:srgbClr val="FFD9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wines do I want to include in a online wine tasting?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bottles do I use?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type of wines do I use?</a:t>
            </a:r>
            <a:endParaRPr/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5"/>
          <p:cNvSpPr/>
          <p:nvPr/>
        </p:nvSpPr>
        <p:spPr>
          <a:xfrm>
            <a:off x="3236593" y="981522"/>
            <a:ext cx="2859406" cy="48489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 in online wine tasting</a:t>
            </a:r>
            <a:endParaRPr/>
          </a:p>
        </p:txBody>
      </p:sp>
      <p:sp>
        <p:nvSpPr>
          <p:cNvPr id="219" name="Google Shape;219;p5"/>
          <p:cNvSpPr txBox="1"/>
          <p:nvPr/>
        </p:nvSpPr>
        <p:spPr>
          <a:xfrm>
            <a:off x="3236593" y="1613118"/>
            <a:ext cx="2859406" cy="1815882"/>
          </a:xfrm>
          <a:prstGeom prst="rect">
            <a:avLst/>
          </a:prstGeom>
          <a:noFill/>
          <a:ln cap="flat" cmpd="sng" w="9525">
            <a:solidFill>
              <a:srgbClr val="FFD9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it?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whom is an online wine tasting for?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peergroups for online wine tasting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5"/>
          <p:cNvSpPr/>
          <p:nvPr/>
        </p:nvSpPr>
        <p:spPr>
          <a:xfrm>
            <a:off x="251810" y="972059"/>
            <a:ext cx="2859406" cy="48489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 wine knowledge - beginner</a:t>
            </a:r>
            <a:endParaRPr/>
          </a:p>
        </p:txBody>
      </p:sp>
      <p:sp>
        <p:nvSpPr>
          <p:cNvPr id="221" name="Google Shape;221;p5"/>
          <p:cNvSpPr txBox="1"/>
          <p:nvPr/>
        </p:nvSpPr>
        <p:spPr>
          <a:xfrm>
            <a:off x="251810" y="1603655"/>
            <a:ext cx="2859406" cy="4832092"/>
          </a:xfrm>
          <a:prstGeom prst="rect">
            <a:avLst/>
          </a:prstGeom>
          <a:noFill/>
          <a:ln cap="flat" cmpd="sng" w="9525">
            <a:solidFill>
              <a:srgbClr val="FFD9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steps in grape growing and wine making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wine and how is it made?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parts of a grape and what they contain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Grape-growing climaes and how they can affect the characteristic of grapes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Production of the wine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Types, characteristic and Styles of wines from the principal grape varieties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philosophies and practices concerned in the storage and service of wine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6"/>
          <p:cNvSpPr/>
          <p:nvPr/>
        </p:nvSpPr>
        <p:spPr>
          <a:xfrm>
            <a:off x="142660" y="310860"/>
            <a:ext cx="11951930" cy="39615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Storytelling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6"/>
          <p:cNvSpPr/>
          <p:nvPr/>
        </p:nvSpPr>
        <p:spPr>
          <a:xfrm>
            <a:off x="1333521" y="853716"/>
            <a:ext cx="2713662" cy="39615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Storytelling in Wine Tasting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6"/>
          <p:cNvSpPr txBox="1"/>
          <p:nvPr/>
        </p:nvSpPr>
        <p:spPr>
          <a:xfrm>
            <a:off x="1333521" y="1486882"/>
            <a:ext cx="2637867" cy="3108543"/>
          </a:xfrm>
          <a:prstGeom prst="rect">
            <a:avLst/>
          </a:prstGeom>
          <a:noFill/>
          <a:ln cap="flat" cmpd="sng" w="9525">
            <a:solidFill>
              <a:srgbClr val="F4B18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Storytelling is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use storytelling in wine communication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storytelling vs non-wine storytelling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Types of Wine storytelling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tips for wine storytelling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6"/>
          <p:cNvSpPr/>
          <p:nvPr/>
        </p:nvSpPr>
        <p:spPr>
          <a:xfrm>
            <a:off x="4128188" y="4498281"/>
            <a:ext cx="6645449" cy="39615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Reach your audience (exemple)</a:t>
            </a:r>
            <a:endParaRPr/>
          </a:p>
        </p:txBody>
      </p:sp>
      <p:sp>
        <p:nvSpPr>
          <p:cNvPr id="231" name="Google Shape;231;p6"/>
          <p:cNvSpPr/>
          <p:nvPr/>
        </p:nvSpPr>
        <p:spPr>
          <a:xfrm>
            <a:off x="4213031" y="898871"/>
            <a:ext cx="6645448" cy="39615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Narrative Communication (How to)</a:t>
            </a:r>
            <a:endParaRPr/>
          </a:p>
        </p:txBody>
      </p:sp>
      <p:sp>
        <p:nvSpPr>
          <p:cNvPr id="232" name="Google Shape;232;p6"/>
          <p:cNvSpPr txBox="1"/>
          <p:nvPr/>
        </p:nvSpPr>
        <p:spPr>
          <a:xfrm>
            <a:off x="4128188" y="1514649"/>
            <a:ext cx="6645450" cy="4832092"/>
          </a:xfrm>
          <a:prstGeom prst="rect">
            <a:avLst/>
          </a:prstGeom>
          <a:noFill/>
          <a:ln cap="flat" cmpd="sng" w="9525">
            <a:solidFill>
              <a:srgbClr val="F4B18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 your audience, use a personal tone</a:t>
            </a:r>
            <a:endParaRPr/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“Embody” your wine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obstacles and defeats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about the people behind the wine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Incorporate your local identity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inspired by your everyday wine stories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autentic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Wine storytelling: texts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Storytelling Dynamics (illustrations, video, audio, image)</a:t>
            </a:r>
            <a:endParaRPr/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wine storytelling: data</a:t>
            </a:r>
            <a:endParaRPr/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7"/>
          <p:cNvSpPr/>
          <p:nvPr/>
        </p:nvSpPr>
        <p:spPr>
          <a:xfrm>
            <a:off x="142660" y="310860"/>
            <a:ext cx="11951930" cy="39615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Marketing (DM)</a:t>
            </a:r>
            <a:endParaRPr/>
          </a:p>
        </p:txBody>
      </p:sp>
      <p:sp>
        <p:nvSpPr>
          <p:cNvPr id="238" name="Google Shape;238;p7"/>
          <p:cNvSpPr/>
          <p:nvPr/>
        </p:nvSpPr>
        <p:spPr>
          <a:xfrm>
            <a:off x="1446643" y="1005343"/>
            <a:ext cx="2713662" cy="503744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Marketing and Branding: some general ideas</a:t>
            </a:r>
            <a:endParaRPr/>
          </a:p>
        </p:txBody>
      </p:sp>
      <p:sp>
        <p:nvSpPr>
          <p:cNvPr id="239" name="Google Shape;239;p7"/>
          <p:cNvSpPr txBox="1"/>
          <p:nvPr/>
        </p:nvSpPr>
        <p:spPr>
          <a:xfrm>
            <a:off x="1446643" y="1638509"/>
            <a:ext cx="2637867" cy="1384995"/>
          </a:xfrm>
          <a:prstGeom prst="rect">
            <a:avLst/>
          </a:prstGeom>
          <a:noFill/>
          <a:ln cap="flat" cmpd="sng" w="9525">
            <a:solidFill>
              <a:srgbClr val="F4B18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Importance of DM and its different types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Basics of branding for any business</a:t>
            </a:r>
            <a:endParaRPr/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7"/>
          <p:cNvSpPr/>
          <p:nvPr/>
        </p:nvSpPr>
        <p:spPr>
          <a:xfrm>
            <a:off x="4296738" y="1005343"/>
            <a:ext cx="2713662" cy="503744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Media Tools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7"/>
          <p:cNvSpPr txBox="1"/>
          <p:nvPr/>
        </p:nvSpPr>
        <p:spPr>
          <a:xfrm>
            <a:off x="4296738" y="1648735"/>
            <a:ext cx="2713662" cy="2246769"/>
          </a:xfrm>
          <a:prstGeom prst="rect">
            <a:avLst/>
          </a:prstGeom>
          <a:noFill/>
          <a:ln cap="flat" cmpd="sng" w="9525">
            <a:solidFill>
              <a:srgbClr val="F4B18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Meta &amp; Metaverse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Media Business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Interesting Social Media Platforms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7"/>
          <p:cNvSpPr/>
          <p:nvPr/>
        </p:nvSpPr>
        <p:spPr>
          <a:xfrm>
            <a:off x="7174741" y="1015569"/>
            <a:ext cx="2713662" cy="39615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Advertisement </a:t>
            </a:r>
            <a:endParaRPr/>
          </a:p>
        </p:txBody>
      </p:sp>
      <p:sp>
        <p:nvSpPr>
          <p:cNvPr id="243" name="Google Shape;243;p7"/>
          <p:cNvSpPr txBox="1"/>
          <p:nvPr/>
        </p:nvSpPr>
        <p:spPr>
          <a:xfrm>
            <a:off x="7174741" y="1636369"/>
            <a:ext cx="2713662" cy="2677656"/>
          </a:xfrm>
          <a:prstGeom prst="rect">
            <a:avLst/>
          </a:prstGeom>
          <a:noFill/>
          <a:ln cap="flat" cmpd="sng" w="9525">
            <a:solidFill>
              <a:srgbClr val="F4B18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Ads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media ads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basics of email marketing</a:t>
            </a:r>
            <a:endParaRPr/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Tips for creating the best newsletter</a:t>
            </a:r>
            <a:endParaRPr/>
          </a:p>
        </p:txBody>
      </p:sp>
      <p:sp>
        <p:nvSpPr>
          <p:cNvPr id="244" name="Google Shape;244;p7"/>
          <p:cNvSpPr/>
          <p:nvPr/>
        </p:nvSpPr>
        <p:spPr>
          <a:xfrm>
            <a:off x="7174741" y="2451901"/>
            <a:ext cx="2713662" cy="39615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Email marketing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8"/>
          <p:cNvSpPr/>
          <p:nvPr/>
        </p:nvSpPr>
        <p:spPr>
          <a:xfrm>
            <a:off x="142660" y="310860"/>
            <a:ext cx="11951930" cy="39615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Logistical aspects </a:t>
            </a:r>
            <a:endParaRPr/>
          </a:p>
        </p:txBody>
      </p:sp>
      <p:sp>
        <p:nvSpPr>
          <p:cNvPr id="250" name="Google Shape;250;p8"/>
          <p:cNvSpPr/>
          <p:nvPr/>
        </p:nvSpPr>
        <p:spPr>
          <a:xfrm>
            <a:off x="1187776" y="853716"/>
            <a:ext cx="9945279" cy="48489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Packing and delivery</a:t>
            </a:r>
            <a:endParaRPr/>
          </a:p>
        </p:txBody>
      </p:sp>
      <p:sp>
        <p:nvSpPr>
          <p:cNvPr id="251" name="Google Shape;251;p8"/>
          <p:cNvSpPr/>
          <p:nvPr/>
        </p:nvSpPr>
        <p:spPr>
          <a:xfrm>
            <a:off x="2712594" y="2972796"/>
            <a:ext cx="7770011" cy="39615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packing aids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8"/>
          <p:cNvSpPr/>
          <p:nvPr/>
        </p:nvSpPr>
        <p:spPr>
          <a:xfrm>
            <a:off x="2789581" y="4856430"/>
            <a:ext cx="7495062" cy="39615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Delivery</a:t>
            </a:r>
            <a:endParaRPr/>
          </a:p>
        </p:txBody>
      </p:sp>
      <p:sp>
        <p:nvSpPr>
          <p:cNvPr id="253" name="Google Shape;253;p8"/>
          <p:cNvSpPr txBox="1"/>
          <p:nvPr/>
        </p:nvSpPr>
        <p:spPr>
          <a:xfrm>
            <a:off x="2479247" y="1485312"/>
            <a:ext cx="8135333" cy="6124754"/>
          </a:xfrm>
          <a:prstGeom prst="rect">
            <a:avLst/>
          </a:prstGeom>
          <a:noFill/>
          <a:ln cap="flat" cmpd="sng" w="9525">
            <a:solidFill>
              <a:srgbClr val="A9D1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Size box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Marketing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Checklist </a:t>
            </a:r>
            <a:endParaRPr/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Glasses and acessories</a:t>
            </a:r>
            <a:endParaRPr/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Wine tasting forms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Arome wheel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Delivery – how to do it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 address information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Track and trace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9"/>
          <p:cNvSpPr/>
          <p:nvPr/>
        </p:nvSpPr>
        <p:spPr>
          <a:xfrm>
            <a:off x="142660" y="310860"/>
            <a:ext cx="11951930" cy="39615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Tasting/casting scenario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9"/>
          <p:cNvSpPr/>
          <p:nvPr/>
        </p:nvSpPr>
        <p:spPr>
          <a:xfrm>
            <a:off x="801278" y="853716"/>
            <a:ext cx="9935851" cy="48489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Wine Tasting event preparation</a:t>
            </a:r>
            <a:endParaRPr/>
          </a:p>
        </p:txBody>
      </p:sp>
      <p:sp>
        <p:nvSpPr>
          <p:cNvPr id="260" name="Google Shape;260;p9"/>
          <p:cNvSpPr/>
          <p:nvPr/>
        </p:nvSpPr>
        <p:spPr>
          <a:xfrm>
            <a:off x="3382337" y="3152793"/>
            <a:ext cx="6082173" cy="39615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P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Skills I need to develop</a:t>
            </a:r>
            <a:endParaRPr/>
          </a:p>
        </p:txBody>
      </p:sp>
      <p:sp>
        <p:nvSpPr>
          <p:cNvPr id="261" name="Google Shape;261;p9"/>
          <p:cNvSpPr txBox="1"/>
          <p:nvPr/>
        </p:nvSpPr>
        <p:spPr>
          <a:xfrm>
            <a:off x="2928817" y="1478313"/>
            <a:ext cx="6816176" cy="4185761"/>
          </a:xfrm>
          <a:prstGeom prst="rect">
            <a:avLst/>
          </a:prstGeom>
          <a:noFill/>
          <a:ln cap="flat" cmpd="sng" w="9525">
            <a:solidFill>
              <a:srgbClr val="A9D1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Organization skills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 skills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skills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Peergroup selection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 needed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Wine Tasting event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pt-P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Feedback</a:t>
            </a:r>
            <a:endParaRPr/>
          </a:p>
          <a:p>
            <a:pPr indent="-196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2022-03-17T17:48:18Z</dcterms:created>
  <dc:creator>Maria Silva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1AF3358F-D25C-4E4D-B04C-075712868CEC</vt:lpwstr>
  </property>
  <property fmtid="{D5CDD505-2E9C-101B-9397-08002B2CF9AE}" pid="3" name="ArticulatePath">
    <vt:lpwstr>D-Tasting_DigitalWineTasting_Content_Mapping_03OUT2022 - Cópia</vt:lpwstr>
  </property>
</Properties>
</file>